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Sergio Trendy" charset="1" panose="00000000000000000000"/>
      <p:regular r:id="rId18"/>
    </p:embeddedFont>
    <p:embeddedFont>
      <p:font typeface="Clear Sans" charset="1" panose="020B0503030202020304"/>
      <p:regular r:id="rId19"/>
    </p:embeddedFont>
    <p:embeddedFont>
      <p:font typeface="Sniglet" charset="1" panose="04070505030100020000"/>
      <p:regular r:id="rId20"/>
    </p:embeddedFont>
    <p:embeddedFont>
      <p:font typeface="Clear Sans Bold" charset="1" panose="020B0803030202020304"/>
      <p:regular r:id="rId21"/>
    </p:embeddedFont>
    <p:embeddedFont>
      <p:font typeface="Clear Sans Bold Italics" charset="1" panose="020B0803030202090304"/>
      <p:regular r:id="rId22"/>
    </p:embeddedFont>
    <p:embeddedFont>
      <p:font typeface="Hammersmith One" charset="1" panose="020107030305010605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LBk3VBYc.mp4>
</file>

<file path=ppt/media/VAGMhwj-Ci0.mp4>
</file>

<file path=ppt/media/VAGMigKQDUs.mp4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gif>
</file>

<file path=ppt/media/image17.png>
</file>

<file path=ppt/media/image18.gif>
</file>

<file path=ppt/media/image19.jpeg>
</file>

<file path=ppt/media/image2.svg>
</file>

<file path=ppt/media/image20.png>
</file>

<file path=ppt/media/image21.svg>
</file>

<file path=ppt/media/image22.gif>
</file>

<file path=ppt/media/image23.png>
</file>

<file path=ppt/media/image24.svg>
</file>

<file path=ppt/media/image25.gif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gif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png>
</file>

<file path=ppt/media/image66.jpeg>
</file>

<file path=ppt/media/image67.jpeg>
</file>

<file path=ppt/media/image68.jpeg>
</file>

<file path=ppt/media/image69.jpeg>
</file>

<file path=ppt/media/image7.png>
</file>

<file path=ppt/media/image70.png>
</file>

<file path=ppt/media/image71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3.svg" Type="http://schemas.openxmlformats.org/officeDocument/2006/relationships/image"/><Relationship Id="rId2" Target="../media/image43.png" Type="http://schemas.openxmlformats.org/officeDocument/2006/relationships/image"/><Relationship Id="rId3" Target="../media/image56.png" Type="http://schemas.openxmlformats.org/officeDocument/2006/relationships/image"/><Relationship Id="rId4" Target="../media/image57.png" Type="http://schemas.openxmlformats.org/officeDocument/2006/relationships/image"/><Relationship Id="rId5" Target="../media/image58.png" Type="http://schemas.openxmlformats.org/officeDocument/2006/relationships/image"/><Relationship Id="rId6" Target="../media/image59.svg" Type="http://schemas.openxmlformats.org/officeDocument/2006/relationships/image"/><Relationship Id="rId7" Target="../media/image60.png" Type="http://schemas.openxmlformats.org/officeDocument/2006/relationships/image"/><Relationship Id="rId8" Target="../media/image61.svg" Type="http://schemas.openxmlformats.org/officeDocument/2006/relationships/image"/><Relationship Id="rId9" Target="../media/image6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0.png" Type="http://schemas.openxmlformats.org/officeDocument/2006/relationships/image"/><Relationship Id="rId11" Target="../media/image69.jpe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64.png" Type="http://schemas.openxmlformats.org/officeDocument/2006/relationships/image"/><Relationship Id="rId6" Target="../media/image65.png" Type="http://schemas.openxmlformats.org/officeDocument/2006/relationships/image"/><Relationship Id="rId7" Target="../media/image66.jpeg" Type="http://schemas.openxmlformats.org/officeDocument/2006/relationships/image"/><Relationship Id="rId8" Target="../media/image67.jpeg" Type="http://schemas.openxmlformats.org/officeDocument/2006/relationships/image"/><Relationship Id="rId9" Target="../media/image68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70.png" Type="http://schemas.openxmlformats.org/officeDocument/2006/relationships/image"/><Relationship Id="rId4" Target="../media/image71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jpeg" Type="http://schemas.openxmlformats.org/officeDocument/2006/relationships/image"/><Relationship Id="rId6" Target="../media/VAGMigKQDUs.mp4" Type="http://schemas.openxmlformats.org/officeDocument/2006/relationships/video"/><Relationship Id="rId7" Target="../media/VAGMigKQDUs.mp4" Type="http://schemas.microsoft.com/office/2007/relationships/media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2.jpeg" Type="http://schemas.openxmlformats.org/officeDocument/2006/relationships/image"/><Relationship Id="rId4" Target="../media/image13.png" Type="http://schemas.openxmlformats.org/officeDocument/2006/relationships/image"/><Relationship Id="rId5" Target="../media/image14.jpeg" Type="http://schemas.openxmlformats.org/officeDocument/2006/relationships/image"/><Relationship Id="rId6" Target="../media/VAGMhwj-Ci0.mp4" Type="http://schemas.openxmlformats.org/officeDocument/2006/relationships/video"/><Relationship Id="rId7" Target="../media/VAGMhwj-Ci0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LBk3VBYc.mp4" Type="http://schemas.openxmlformats.org/officeDocument/2006/relationships/video"/><Relationship Id="rId11" Target="../media/VAGLBk3VBYc.mp4" Type="http://schemas.microsoft.com/office/2007/relationships/media"/><Relationship Id="rId12" Target="../media/image20.png" Type="http://schemas.openxmlformats.org/officeDocument/2006/relationships/image"/><Relationship Id="rId13" Target="../media/image21.svg" Type="http://schemas.openxmlformats.org/officeDocument/2006/relationships/image"/><Relationship Id="rId14" Target="../media/image22.gif" Type="http://schemas.openxmlformats.org/officeDocument/2006/relationships/image"/><Relationship Id="rId15" Target="../media/image23.png" Type="http://schemas.openxmlformats.org/officeDocument/2006/relationships/image"/><Relationship Id="rId16" Target="../media/image24.svg" Type="http://schemas.openxmlformats.org/officeDocument/2006/relationships/image"/><Relationship Id="rId17" Target="../media/image25.gif" Type="http://schemas.openxmlformats.org/officeDocument/2006/relationships/image"/><Relationship Id="rId18" Target="../media/image26.gif" Type="http://schemas.openxmlformats.org/officeDocument/2006/relationships/image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5.png" Type="http://schemas.openxmlformats.org/officeDocument/2006/relationships/image"/><Relationship Id="rId6" Target="../media/image16.gif" Type="http://schemas.openxmlformats.org/officeDocument/2006/relationships/image"/><Relationship Id="rId7" Target="../media/image17.png" Type="http://schemas.openxmlformats.org/officeDocument/2006/relationships/image"/><Relationship Id="rId8" Target="../media/image18.gif" Type="http://schemas.openxmlformats.org/officeDocument/2006/relationships/image"/><Relationship Id="rId9" Target="../media/image19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png" Type="http://schemas.openxmlformats.org/officeDocument/2006/relationships/image"/><Relationship Id="rId11" Target="../media/image33.png" Type="http://schemas.openxmlformats.org/officeDocument/2006/relationships/image"/><Relationship Id="rId12" Target="../media/image34.png" Type="http://schemas.openxmlformats.org/officeDocument/2006/relationships/image"/><Relationship Id="rId2" Target="../media/image6.png" Type="http://schemas.openxmlformats.org/officeDocument/2006/relationships/image"/><Relationship Id="rId3" Target="../media/image27.png" Type="http://schemas.openxmlformats.org/officeDocument/2006/relationships/image"/><Relationship Id="rId4" Target="../media/image28.png" Type="http://schemas.openxmlformats.org/officeDocument/2006/relationships/image"/><Relationship Id="rId5" Target="../media/image29.png" Type="http://schemas.openxmlformats.org/officeDocument/2006/relationships/image"/><Relationship Id="rId6" Target="../media/image16.gif" Type="http://schemas.openxmlformats.org/officeDocument/2006/relationships/image"/><Relationship Id="rId7" Target="../media/image30.png" Type="http://schemas.openxmlformats.org/officeDocument/2006/relationships/image"/><Relationship Id="rId8" Target="../media/image31.svg" Type="http://schemas.openxmlformats.org/officeDocument/2006/relationships/image"/><Relationship Id="rId9" Target="../media/image18.gif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9.gif" Type="http://schemas.openxmlformats.org/officeDocument/2006/relationships/image"/><Relationship Id="rId11" Target="../media/image40.png" Type="http://schemas.openxmlformats.org/officeDocument/2006/relationships/image"/><Relationship Id="rId12" Target="../media/image4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18.gif" Type="http://schemas.openxmlformats.org/officeDocument/2006/relationships/image"/><Relationship Id="rId6" Target="../media/image35.png" Type="http://schemas.openxmlformats.org/officeDocument/2006/relationships/image"/><Relationship Id="rId7" Target="../media/image36.png" Type="http://schemas.openxmlformats.org/officeDocument/2006/relationships/image"/><Relationship Id="rId8" Target="../media/image37.png" Type="http://schemas.openxmlformats.org/officeDocument/2006/relationships/image"/><Relationship Id="rId9" Target="../media/image38.gif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4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9.png" Type="http://schemas.openxmlformats.org/officeDocument/2006/relationships/image"/><Relationship Id="rId11" Target="../media/image50.png" Type="http://schemas.openxmlformats.org/officeDocument/2006/relationships/image"/><Relationship Id="rId12" Target="../media/image51.png" Type="http://schemas.openxmlformats.org/officeDocument/2006/relationships/image"/><Relationship Id="rId13" Target="../media/image52.png" Type="http://schemas.openxmlformats.org/officeDocument/2006/relationships/image"/><Relationship Id="rId14" Target="../media/image53.png" Type="http://schemas.openxmlformats.org/officeDocument/2006/relationships/image"/><Relationship Id="rId15" Target="../media/image32.png" Type="http://schemas.openxmlformats.org/officeDocument/2006/relationships/image"/><Relationship Id="rId16" Target="../media/image54.png" Type="http://schemas.openxmlformats.org/officeDocument/2006/relationships/image"/><Relationship Id="rId17" Target="../media/image55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3.png" Type="http://schemas.openxmlformats.org/officeDocument/2006/relationships/image"/><Relationship Id="rId5" Target="../media/image44.png" Type="http://schemas.openxmlformats.org/officeDocument/2006/relationships/image"/><Relationship Id="rId6" Target="../media/image45.svg" Type="http://schemas.openxmlformats.org/officeDocument/2006/relationships/image"/><Relationship Id="rId7" Target="../media/image46.png" Type="http://schemas.openxmlformats.org/officeDocument/2006/relationships/image"/><Relationship Id="rId8" Target="../media/image47.png" Type="http://schemas.openxmlformats.org/officeDocument/2006/relationships/image"/><Relationship Id="rId9" Target="../media/image4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15856" y="3543300"/>
            <a:ext cx="9656288" cy="3695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00"/>
              </a:lnSpc>
            </a:pPr>
            <a:r>
              <a:rPr lang="en-US" sz="15000">
                <a:solidFill>
                  <a:srgbClr val="FFFFFF"/>
                </a:solidFill>
                <a:latin typeface="Sergio Trendy"/>
                <a:ea typeface="Sergio Trendy"/>
                <a:cs typeface="Sergio Trendy"/>
                <a:sym typeface="Sergio Trendy"/>
              </a:rPr>
              <a:t>Group Project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939470" y="3456488"/>
            <a:ext cx="2065348" cy="1062716"/>
          </a:xfrm>
          <a:custGeom>
            <a:avLst/>
            <a:gdLst/>
            <a:ahLst/>
            <a:cxnLst/>
            <a:rect r="r" b="b" t="t" l="l"/>
            <a:pathLst>
              <a:path h="1062716" w="2065348">
                <a:moveTo>
                  <a:pt x="0" y="0"/>
                </a:moveTo>
                <a:lnTo>
                  <a:pt x="2065348" y="0"/>
                </a:lnTo>
                <a:lnTo>
                  <a:pt x="2065348" y="1062715"/>
                </a:lnTo>
                <a:lnTo>
                  <a:pt x="0" y="10627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283182" y="7705725"/>
            <a:ext cx="11721636" cy="445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3300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Presented by Borcelle Group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667375" y="4465729"/>
            <a:ext cx="2634447" cy="1355543"/>
          </a:xfrm>
          <a:custGeom>
            <a:avLst/>
            <a:gdLst/>
            <a:ahLst/>
            <a:cxnLst/>
            <a:rect r="r" b="b" t="t" l="l"/>
            <a:pathLst>
              <a:path h="1355543" w="2634447">
                <a:moveTo>
                  <a:pt x="0" y="0"/>
                </a:moveTo>
                <a:lnTo>
                  <a:pt x="2634447" y="0"/>
                </a:lnTo>
                <a:lnTo>
                  <a:pt x="2634447" y="1355542"/>
                </a:lnTo>
                <a:lnTo>
                  <a:pt x="0" y="13555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00589" y="8755380"/>
            <a:ext cx="1328858" cy="683758"/>
          </a:xfrm>
          <a:custGeom>
            <a:avLst/>
            <a:gdLst/>
            <a:ahLst/>
            <a:cxnLst/>
            <a:rect r="r" b="b" t="t" l="l"/>
            <a:pathLst>
              <a:path h="683758" w="1328858">
                <a:moveTo>
                  <a:pt x="0" y="0"/>
                </a:moveTo>
                <a:lnTo>
                  <a:pt x="1328858" y="0"/>
                </a:lnTo>
                <a:lnTo>
                  <a:pt x="1328858" y="683758"/>
                </a:lnTo>
                <a:lnTo>
                  <a:pt x="0" y="6837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479571" y="686821"/>
            <a:ext cx="1328858" cy="683758"/>
          </a:xfrm>
          <a:custGeom>
            <a:avLst/>
            <a:gdLst/>
            <a:ahLst/>
            <a:cxnLst/>
            <a:rect r="r" b="b" t="t" l="l"/>
            <a:pathLst>
              <a:path h="683758" w="1328858">
                <a:moveTo>
                  <a:pt x="0" y="0"/>
                </a:moveTo>
                <a:lnTo>
                  <a:pt x="1328858" y="0"/>
                </a:lnTo>
                <a:lnTo>
                  <a:pt x="1328858" y="683758"/>
                </a:lnTo>
                <a:lnTo>
                  <a:pt x="0" y="6837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30679" y="17199"/>
            <a:ext cx="18318679" cy="10269801"/>
          </a:xfrm>
          <a:custGeom>
            <a:avLst/>
            <a:gdLst/>
            <a:ahLst/>
            <a:cxnLst/>
            <a:rect r="r" b="b" t="t" l="l"/>
            <a:pathLst>
              <a:path h="10269801" w="18318679">
                <a:moveTo>
                  <a:pt x="0" y="0"/>
                </a:moveTo>
                <a:lnTo>
                  <a:pt x="18318679" y="0"/>
                </a:lnTo>
                <a:lnTo>
                  <a:pt x="18318679" y="10269801"/>
                </a:lnTo>
                <a:lnTo>
                  <a:pt x="0" y="102698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557424" y="7873022"/>
            <a:ext cx="7388728" cy="2152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3346">
                <a:solidFill>
                  <a:srgbClr val="000000"/>
                </a:solidFill>
                <a:latin typeface="Sniglet"/>
                <a:ea typeface="Sniglet"/>
                <a:cs typeface="Sniglet"/>
                <a:sym typeface="Sniglet"/>
              </a:rPr>
              <a:t>Team Name: Enemies_of_Syntax</a:t>
            </a:r>
          </a:p>
          <a:p>
            <a:pPr algn="l">
              <a:lnSpc>
                <a:spcPts val="3346"/>
              </a:lnSpc>
            </a:pPr>
          </a:p>
          <a:p>
            <a:pPr algn="l">
              <a:lnSpc>
                <a:spcPts val="3346"/>
              </a:lnSpc>
            </a:pPr>
            <a:r>
              <a:rPr lang="en-US" sz="3346">
                <a:solidFill>
                  <a:srgbClr val="000000"/>
                </a:solidFill>
                <a:latin typeface="Sniglet"/>
                <a:ea typeface="Sniglet"/>
                <a:cs typeface="Sniglet"/>
                <a:sym typeface="Sniglet"/>
              </a:rPr>
              <a:t>Team Details: </a:t>
            </a:r>
          </a:p>
          <a:p>
            <a:pPr algn="l">
              <a:lnSpc>
                <a:spcPts val="3346"/>
              </a:lnSpc>
            </a:pPr>
            <a:r>
              <a:rPr lang="en-US" sz="3346">
                <a:solidFill>
                  <a:srgbClr val="000000"/>
                </a:solidFill>
                <a:latin typeface="Sniglet"/>
                <a:ea typeface="Sniglet"/>
                <a:cs typeface="Sniglet"/>
                <a:sym typeface="Sniglet"/>
              </a:rPr>
              <a:t>Gauri Bhosle, Kruti Shah, Manasvi Gupta</a:t>
            </a:r>
          </a:p>
          <a:p>
            <a:pPr algn="ctr">
              <a:lnSpc>
                <a:spcPts val="334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8865"/>
            <a:ext cx="18288000" cy="10278135"/>
          </a:xfrm>
          <a:custGeom>
            <a:avLst/>
            <a:gdLst/>
            <a:ahLst/>
            <a:cxnLst/>
            <a:rect r="r" b="b" t="t" l="l"/>
            <a:pathLst>
              <a:path h="10278135" w="18288000">
                <a:moveTo>
                  <a:pt x="0" y="0"/>
                </a:moveTo>
                <a:lnTo>
                  <a:pt x="18288000" y="0"/>
                </a:lnTo>
                <a:lnTo>
                  <a:pt x="18288000" y="10278135"/>
                </a:lnTo>
                <a:lnTo>
                  <a:pt x="0" y="102781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3" t="0" r="-43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54709" y="1371391"/>
            <a:ext cx="8405833" cy="4246594"/>
          </a:xfrm>
          <a:custGeom>
            <a:avLst/>
            <a:gdLst/>
            <a:ahLst/>
            <a:cxnLst/>
            <a:rect r="r" b="b" t="t" l="l"/>
            <a:pathLst>
              <a:path h="4246594" w="8405833">
                <a:moveTo>
                  <a:pt x="0" y="0"/>
                </a:moveTo>
                <a:lnTo>
                  <a:pt x="8405833" y="0"/>
                </a:lnTo>
                <a:lnTo>
                  <a:pt x="8405833" y="4246594"/>
                </a:lnTo>
                <a:lnTo>
                  <a:pt x="0" y="42465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804" r="-449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99250" y="5468536"/>
            <a:ext cx="8589912" cy="4462131"/>
          </a:xfrm>
          <a:custGeom>
            <a:avLst/>
            <a:gdLst/>
            <a:ahLst/>
            <a:cxnLst/>
            <a:rect r="r" b="b" t="t" l="l"/>
            <a:pathLst>
              <a:path h="4462131" w="8589912">
                <a:moveTo>
                  <a:pt x="0" y="0"/>
                </a:moveTo>
                <a:lnTo>
                  <a:pt x="8589911" y="0"/>
                </a:lnTo>
                <a:lnTo>
                  <a:pt x="8589911" y="4462131"/>
                </a:lnTo>
                <a:lnTo>
                  <a:pt x="0" y="44621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766" r="-701" b="-176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54709" y="6876709"/>
            <a:ext cx="3310524" cy="3053958"/>
          </a:xfrm>
          <a:custGeom>
            <a:avLst/>
            <a:gdLst/>
            <a:ahLst/>
            <a:cxnLst/>
            <a:rect r="r" b="b" t="t" l="l"/>
            <a:pathLst>
              <a:path h="3053958" w="3310524">
                <a:moveTo>
                  <a:pt x="0" y="0"/>
                </a:moveTo>
                <a:lnTo>
                  <a:pt x="3310523" y="0"/>
                </a:lnTo>
                <a:lnTo>
                  <a:pt x="3310523" y="3053958"/>
                </a:lnTo>
                <a:lnTo>
                  <a:pt x="0" y="30539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337009" y="6530258"/>
            <a:ext cx="3250794" cy="3250794"/>
          </a:xfrm>
          <a:custGeom>
            <a:avLst/>
            <a:gdLst/>
            <a:ahLst/>
            <a:cxnLst/>
            <a:rect r="r" b="b" t="t" l="l"/>
            <a:pathLst>
              <a:path h="3250794" w="3250794">
                <a:moveTo>
                  <a:pt x="0" y="0"/>
                </a:moveTo>
                <a:lnTo>
                  <a:pt x="3250794" y="0"/>
                </a:lnTo>
                <a:lnTo>
                  <a:pt x="3250794" y="3250794"/>
                </a:lnTo>
                <a:lnTo>
                  <a:pt x="0" y="325079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044754" y="1627555"/>
            <a:ext cx="4898904" cy="3263895"/>
          </a:xfrm>
          <a:custGeom>
            <a:avLst/>
            <a:gdLst/>
            <a:ahLst/>
            <a:cxnLst/>
            <a:rect r="r" b="b" t="t" l="l"/>
            <a:pathLst>
              <a:path h="3263895" w="4898904">
                <a:moveTo>
                  <a:pt x="0" y="0"/>
                </a:moveTo>
                <a:lnTo>
                  <a:pt x="4898903" y="0"/>
                </a:lnTo>
                <a:lnTo>
                  <a:pt x="4898903" y="3263895"/>
                </a:lnTo>
                <a:lnTo>
                  <a:pt x="0" y="326389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54709" y="433590"/>
            <a:ext cx="14411326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Virtual  Try-On Statistics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00589" y="8755380"/>
            <a:ext cx="1328858" cy="683758"/>
          </a:xfrm>
          <a:custGeom>
            <a:avLst/>
            <a:gdLst/>
            <a:ahLst/>
            <a:cxnLst/>
            <a:rect r="r" b="b" t="t" l="l"/>
            <a:pathLst>
              <a:path h="683758" w="1328858">
                <a:moveTo>
                  <a:pt x="0" y="0"/>
                </a:moveTo>
                <a:lnTo>
                  <a:pt x="1328858" y="0"/>
                </a:lnTo>
                <a:lnTo>
                  <a:pt x="1328858" y="683758"/>
                </a:lnTo>
                <a:lnTo>
                  <a:pt x="0" y="6837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79571" y="686821"/>
            <a:ext cx="1328858" cy="683758"/>
          </a:xfrm>
          <a:custGeom>
            <a:avLst/>
            <a:gdLst/>
            <a:ahLst/>
            <a:cxnLst/>
            <a:rect r="r" b="b" t="t" l="l"/>
            <a:pathLst>
              <a:path h="683758" w="1328858">
                <a:moveTo>
                  <a:pt x="0" y="0"/>
                </a:moveTo>
                <a:lnTo>
                  <a:pt x="1328858" y="0"/>
                </a:lnTo>
                <a:lnTo>
                  <a:pt x="1328858" y="683758"/>
                </a:lnTo>
                <a:lnTo>
                  <a:pt x="0" y="6837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910" t="-20332" r="-991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55798" y="2269526"/>
            <a:ext cx="5330722" cy="5486142"/>
          </a:xfrm>
          <a:custGeom>
            <a:avLst/>
            <a:gdLst/>
            <a:ahLst/>
            <a:cxnLst/>
            <a:rect r="r" b="b" t="t" l="l"/>
            <a:pathLst>
              <a:path h="5486142" w="5330722">
                <a:moveTo>
                  <a:pt x="0" y="0"/>
                </a:moveTo>
                <a:lnTo>
                  <a:pt x="5330722" y="0"/>
                </a:lnTo>
                <a:lnTo>
                  <a:pt x="5330722" y="5486142"/>
                </a:lnTo>
                <a:lnTo>
                  <a:pt x="0" y="54861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3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729768" y="4430851"/>
            <a:ext cx="593916" cy="581746"/>
          </a:xfrm>
          <a:custGeom>
            <a:avLst/>
            <a:gdLst/>
            <a:ahLst/>
            <a:cxnLst/>
            <a:rect r="r" b="b" t="t" l="l"/>
            <a:pathLst>
              <a:path h="581746" w="593916">
                <a:moveTo>
                  <a:pt x="0" y="0"/>
                </a:moveTo>
                <a:lnTo>
                  <a:pt x="593916" y="0"/>
                </a:lnTo>
                <a:lnTo>
                  <a:pt x="593916" y="581746"/>
                </a:lnTo>
                <a:lnTo>
                  <a:pt x="0" y="5817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80309" y="5254952"/>
            <a:ext cx="651051" cy="470806"/>
          </a:xfrm>
          <a:custGeom>
            <a:avLst/>
            <a:gdLst/>
            <a:ahLst/>
            <a:cxnLst/>
            <a:rect r="r" b="b" t="t" l="l"/>
            <a:pathLst>
              <a:path h="470806" w="651051">
                <a:moveTo>
                  <a:pt x="0" y="0"/>
                </a:moveTo>
                <a:lnTo>
                  <a:pt x="651050" y="0"/>
                </a:lnTo>
                <a:lnTo>
                  <a:pt x="651050" y="470807"/>
                </a:lnTo>
                <a:lnTo>
                  <a:pt x="0" y="4708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972458" y="6826138"/>
            <a:ext cx="485007" cy="641523"/>
          </a:xfrm>
          <a:custGeom>
            <a:avLst/>
            <a:gdLst/>
            <a:ahLst/>
            <a:cxnLst/>
            <a:rect r="r" b="b" t="t" l="l"/>
            <a:pathLst>
              <a:path h="641523" w="485007">
                <a:moveTo>
                  <a:pt x="0" y="0"/>
                </a:moveTo>
                <a:lnTo>
                  <a:pt x="485007" y="0"/>
                </a:lnTo>
                <a:lnTo>
                  <a:pt x="485007" y="641523"/>
                </a:lnTo>
                <a:lnTo>
                  <a:pt x="0" y="6415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368362" y="2726027"/>
            <a:ext cx="440067" cy="499016"/>
          </a:xfrm>
          <a:custGeom>
            <a:avLst/>
            <a:gdLst/>
            <a:ahLst/>
            <a:cxnLst/>
            <a:rect r="r" b="b" t="t" l="l"/>
            <a:pathLst>
              <a:path h="499016" w="440067">
                <a:moveTo>
                  <a:pt x="0" y="0"/>
                </a:moveTo>
                <a:lnTo>
                  <a:pt x="440067" y="0"/>
                </a:lnTo>
                <a:lnTo>
                  <a:pt x="440067" y="499016"/>
                </a:lnTo>
                <a:lnTo>
                  <a:pt x="0" y="49901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13690" r="0" b="-1369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131359" y="3225043"/>
            <a:ext cx="419064" cy="436207"/>
          </a:xfrm>
          <a:custGeom>
            <a:avLst/>
            <a:gdLst/>
            <a:ahLst/>
            <a:cxnLst/>
            <a:rect r="r" b="b" t="t" l="l"/>
            <a:pathLst>
              <a:path h="436207" w="419064">
                <a:moveTo>
                  <a:pt x="0" y="0"/>
                </a:moveTo>
                <a:lnTo>
                  <a:pt x="419064" y="0"/>
                </a:lnTo>
                <a:lnTo>
                  <a:pt x="419064" y="436208"/>
                </a:lnTo>
                <a:lnTo>
                  <a:pt x="0" y="43620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025753" y="6483238"/>
            <a:ext cx="463905" cy="462759"/>
          </a:xfrm>
          <a:custGeom>
            <a:avLst/>
            <a:gdLst/>
            <a:ahLst/>
            <a:cxnLst/>
            <a:rect r="r" b="b" t="t" l="l"/>
            <a:pathLst>
              <a:path h="462759" w="463905">
                <a:moveTo>
                  <a:pt x="0" y="0"/>
                </a:moveTo>
                <a:lnTo>
                  <a:pt x="463905" y="0"/>
                </a:lnTo>
                <a:lnTo>
                  <a:pt x="463905" y="462759"/>
                </a:lnTo>
                <a:lnTo>
                  <a:pt x="0" y="46275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7678400" y="3813326"/>
            <a:ext cx="2424529" cy="242452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B7C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7737418" y="4463254"/>
            <a:ext cx="2523375" cy="1180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40"/>
              </a:lnSpc>
            </a:pPr>
            <a:r>
              <a:rPr lang="en-US" sz="3386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Potential </a:t>
            </a:r>
          </a:p>
          <a:p>
            <a:pPr algn="ctr" marL="0" indent="0" lvl="0">
              <a:lnSpc>
                <a:spcPts val="4740"/>
              </a:lnSpc>
              <a:spcBef>
                <a:spcPct val="0"/>
              </a:spcBef>
            </a:pPr>
            <a:r>
              <a:rPr lang="en-US" sz="3386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Upgrades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102929" y="1640489"/>
            <a:ext cx="6991561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Hair Segmentation: </a:t>
            </a:r>
            <a:r>
              <a:rPr lang="en-US" sz="24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Enhance precision in detecting hair color for better personalised color analysis.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486520" y="4114987"/>
            <a:ext cx="6571800" cy="1175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4"/>
              </a:lnSpc>
              <a:spcBef>
                <a:spcPct val="0"/>
              </a:spcBef>
            </a:pPr>
            <a:r>
              <a:rPr lang="en-US" sz="2281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Color Bot GPT:</a:t>
            </a:r>
            <a:r>
              <a:rPr lang="en-US" sz="2281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 Integrate a GPT-powered color bot for more accurate and personalized color suggestions.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221156" y="7708043"/>
            <a:ext cx="5777950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Improved 3D Model Realism:</a:t>
            </a:r>
            <a:r>
              <a:rPr lang="en-US" sz="24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 Implement accurate back mirroring and fill mesh holes for a more realistic appearance.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026726" y="6821866"/>
            <a:ext cx="5737884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Robust Facial Feature Detection:</a:t>
            </a:r>
            <a:r>
              <a:rPr lang="en-US" sz="24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 Ensure accurate detection of all facial features under variable lighting conditions.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4964972"/>
            <a:ext cx="5777134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Fast Backend Processing: </a:t>
            </a:r>
            <a:r>
              <a:rPr lang="en-US" sz="24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Optimize backend processing to reduce latency and enhance user experience.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68148" y="1981078"/>
            <a:ext cx="6981487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Real-Time Global Trends Scraping:</a:t>
            </a:r>
            <a:r>
              <a:rPr lang="en-US" sz="24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 Implement real-time scraping of global fashion trends to keep recommendations current and relevant.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31755" y="487964"/>
            <a:ext cx="14411326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Enhancements to the Current System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910" t="-20332" r="-991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91426" y="3341982"/>
            <a:ext cx="9705147" cy="3603036"/>
          </a:xfrm>
          <a:custGeom>
            <a:avLst/>
            <a:gdLst/>
            <a:ahLst/>
            <a:cxnLst/>
            <a:rect r="r" b="b" t="t" l="l"/>
            <a:pathLst>
              <a:path h="3603036" w="9705147">
                <a:moveTo>
                  <a:pt x="0" y="0"/>
                </a:moveTo>
                <a:lnTo>
                  <a:pt x="9705148" y="0"/>
                </a:lnTo>
                <a:lnTo>
                  <a:pt x="9705148" y="3603036"/>
                </a:lnTo>
                <a:lnTo>
                  <a:pt x="0" y="36030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00589" y="8755380"/>
            <a:ext cx="1328858" cy="683758"/>
          </a:xfrm>
          <a:custGeom>
            <a:avLst/>
            <a:gdLst/>
            <a:ahLst/>
            <a:cxnLst/>
            <a:rect r="r" b="b" t="t" l="l"/>
            <a:pathLst>
              <a:path h="683758" w="1328858">
                <a:moveTo>
                  <a:pt x="0" y="0"/>
                </a:moveTo>
                <a:lnTo>
                  <a:pt x="1328858" y="0"/>
                </a:lnTo>
                <a:lnTo>
                  <a:pt x="1328858" y="683758"/>
                </a:lnTo>
                <a:lnTo>
                  <a:pt x="0" y="6837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79571" y="686821"/>
            <a:ext cx="1328858" cy="683758"/>
          </a:xfrm>
          <a:custGeom>
            <a:avLst/>
            <a:gdLst/>
            <a:ahLst/>
            <a:cxnLst/>
            <a:rect r="r" b="b" t="t" l="l"/>
            <a:pathLst>
              <a:path h="683758" w="1328858">
                <a:moveTo>
                  <a:pt x="0" y="0"/>
                </a:moveTo>
                <a:lnTo>
                  <a:pt x="1328858" y="0"/>
                </a:lnTo>
                <a:lnTo>
                  <a:pt x="1328858" y="683758"/>
                </a:lnTo>
                <a:lnTo>
                  <a:pt x="0" y="6837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-43916"/>
            <a:ext cx="18288000" cy="10330916"/>
          </a:xfrm>
          <a:custGeom>
            <a:avLst/>
            <a:gdLst/>
            <a:ahLst/>
            <a:cxnLst/>
            <a:rect r="r" b="b" t="t" l="l"/>
            <a:pathLst>
              <a:path h="10330916" w="18288000">
                <a:moveTo>
                  <a:pt x="0" y="0"/>
                </a:moveTo>
                <a:lnTo>
                  <a:pt x="18288000" y="0"/>
                </a:lnTo>
                <a:lnTo>
                  <a:pt x="18288000" y="10330916"/>
                </a:lnTo>
                <a:lnTo>
                  <a:pt x="0" y="103309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936480" y="2307565"/>
            <a:ext cx="13086181" cy="7376409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747345" y="801121"/>
            <a:ext cx="12548158" cy="1080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Problem Statement</a:t>
            </a:r>
          </a:p>
          <a:p>
            <a:pPr algn="l">
              <a:lnSpc>
                <a:spcPts val="2600"/>
              </a:lnSpc>
            </a:pPr>
            <a:r>
              <a:rPr lang="en-US" sz="26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Use Cases: </a:t>
            </a:r>
            <a:r>
              <a:rPr lang="en-US" sz="26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Trend-Centric Recommendation and Engagement on a shopping platform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86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76296"/>
          </a:xfrm>
          <a:custGeom>
            <a:avLst/>
            <a:gdLst/>
            <a:ahLst/>
            <a:cxnLst/>
            <a:rect r="r" b="b" t="t" l="l"/>
            <a:pathLst>
              <a:path h="10276296" w="18288000">
                <a:moveTo>
                  <a:pt x="0" y="0"/>
                </a:moveTo>
                <a:lnTo>
                  <a:pt x="18288000" y="0"/>
                </a:lnTo>
                <a:lnTo>
                  <a:pt x="18288000" y="10276296"/>
                </a:lnTo>
                <a:lnTo>
                  <a:pt x="0" y="102762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822280" y="1485154"/>
            <a:ext cx="6240783" cy="3870396"/>
          </a:xfrm>
          <a:custGeom>
            <a:avLst/>
            <a:gdLst/>
            <a:ahLst/>
            <a:cxnLst/>
            <a:rect r="r" b="b" t="t" l="l"/>
            <a:pathLst>
              <a:path h="3870396" w="6240783">
                <a:moveTo>
                  <a:pt x="0" y="0"/>
                </a:moveTo>
                <a:lnTo>
                  <a:pt x="6240782" y="0"/>
                </a:lnTo>
                <a:lnTo>
                  <a:pt x="6240782" y="3870397"/>
                </a:lnTo>
                <a:lnTo>
                  <a:pt x="0" y="38703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846121" y="1486242"/>
            <a:ext cx="6255641" cy="3870396"/>
          </a:xfrm>
          <a:custGeom>
            <a:avLst/>
            <a:gdLst/>
            <a:ahLst/>
            <a:cxnLst/>
            <a:rect r="r" b="b" t="t" l="l"/>
            <a:pathLst>
              <a:path h="3870396" w="6255641">
                <a:moveTo>
                  <a:pt x="0" y="0"/>
                </a:moveTo>
                <a:lnTo>
                  <a:pt x="6255640" y="0"/>
                </a:lnTo>
                <a:lnTo>
                  <a:pt x="6255640" y="3870397"/>
                </a:lnTo>
                <a:lnTo>
                  <a:pt x="0" y="38703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37841" y="5690014"/>
            <a:ext cx="7045279" cy="4221539"/>
          </a:xfrm>
          <a:custGeom>
            <a:avLst/>
            <a:gdLst/>
            <a:ahLst/>
            <a:cxnLst/>
            <a:rect r="r" b="b" t="t" l="l"/>
            <a:pathLst>
              <a:path h="4221539" w="7045279">
                <a:moveTo>
                  <a:pt x="0" y="0"/>
                </a:moveTo>
                <a:lnTo>
                  <a:pt x="7045279" y="0"/>
                </a:lnTo>
                <a:lnTo>
                  <a:pt x="7045279" y="4221539"/>
                </a:lnTo>
                <a:lnTo>
                  <a:pt x="0" y="42215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596" r="0" b="-1596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33264" y="4579417"/>
            <a:ext cx="4630276" cy="5707583"/>
          </a:xfrm>
          <a:custGeom>
            <a:avLst/>
            <a:gdLst/>
            <a:ahLst/>
            <a:cxnLst/>
            <a:rect r="r" b="b" t="t" l="l"/>
            <a:pathLst>
              <a:path h="5707583" w="4630276">
                <a:moveTo>
                  <a:pt x="0" y="0"/>
                </a:moveTo>
                <a:lnTo>
                  <a:pt x="4630276" y="0"/>
                </a:lnTo>
                <a:lnTo>
                  <a:pt x="4630276" y="5707583"/>
                </a:lnTo>
                <a:lnTo>
                  <a:pt x="0" y="57075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73941" y="7140648"/>
            <a:ext cx="3918314" cy="2566496"/>
          </a:xfrm>
          <a:custGeom>
            <a:avLst/>
            <a:gdLst/>
            <a:ahLst/>
            <a:cxnLst/>
            <a:rect r="r" b="b" t="t" l="l"/>
            <a:pathLst>
              <a:path h="2566496" w="3918314">
                <a:moveTo>
                  <a:pt x="0" y="0"/>
                </a:moveTo>
                <a:lnTo>
                  <a:pt x="3918315" y="0"/>
                </a:lnTo>
                <a:lnTo>
                  <a:pt x="3918315" y="2566496"/>
                </a:lnTo>
                <a:lnTo>
                  <a:pt x="0" y="256649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52751" y="458126"/>
            <a:ext cx="16042913" cy="695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3"/>
              </a:lnSpc>
            </a:pPr>
            <a:r>
              <a:rPr lang="en-US" sz="5253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Our Survey Results (Conducted among peers)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76296"/>
          </a:xfrm>
          <a:custGeom>
            <a:avLst/>
            <a:gdLst/>
            <a:ahLst/>
            <a:cxnLst/>
            <a:rect r="r" b="b" t="t" l="l"/>
            <a:pathLst>
              <a:path h="10276296" w="18288000">
                <a:moveTo>
                  <a:pt x="0" y="0"/>
                </a:moveTo>
                <a:lnTo>
                  <a:pt x="18288000" y="0"/>
                </a:lnTo>
                <a:lnTo>
                  <a:pt x="18288000" y="10276296"/>
                </a:lnTo>
                <a:lnTo>
                  <a:pt x="0" y="102762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02063" y="1153955"/>
            <a:ext cx="8927095" cy="4686725"/>
          </a:xfrm>
          <a:custGeom>
            <a:avLst/>
            <a:gdLst/>
            <a:ahLst/>
            <a:cxnLst/>
            <a:rect r="r" b="b" t="t" l="l"/>
            <a:pathLst>
              <a:path h="4686725" w="8927095">
                <a:moveTo>
                  <a:pt x="0" y="0"/>
                </a:moveTo>
                <a:lnTo>
                  <a:pt x="8927095" y="0"/>
                </a:lnTo>
                <a:lnTo>
                  <a:pt x="8927095" y="4686725"/>
                </a:lnTo>
                <a:lnTo>
                  <a:pt x="0" y="46867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24" t="-662" r="0" b="-66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71235" y="5954977"/>
            <a:ext cx="5206407" cy="4321318"/>
          </a:xfrm>
          <a:custGeom>
            <a:avLst/>
            <a:gdLst/>
            <a:ahLst/>
            <a:cxnLst/>
            <a:rect r="r" b="b" t="t" l="l"/>
            <a:pathLst>
              <a:path h="4321318" w="5206407">
                <a:moveTo>
                  <a:pt x="0" y="0"/>
                </a:moveTo>
                <a:lnTo>
                  <a:pt x="5206407" y="0"/>
                </a:lnTo>
                <a:lnTo>
                  <a:pt x="5206407" y="4321319"/>
                </a:lnTo>
                <a:lnTo>
                  <a:pt x="0" y="43213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2847075" y="660148"/>
            <a:ext cx="3996951" cy="8966704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52751" y="458126"/>
            <a:ext cx="16042913" cy="695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3"/>
              </a:lnSpc>
            </a:pPr>
            <a:r>
              <a:rPr lang="en-US" sz="5253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Our Demo Video of solution Style Sync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2"/>
            <a:ext cx="18288000" cy="10276296"/>
          </a:xfrm>
          <a:custGeom>
            <a:avLst/>
            <a:gdLst/>
            <a:ahLst/>
            <a:cxnLst/>
            <a:rect r="r" b="b" t="t" l="l"/>
            <a:pathLst>
              <a:path h="10276296" w="18288000">
                <a:moveTo>
                  <a:pt x="0" y="0"/>
                </a:moveTo>
                <a:lnTo>
                  <a:pt x="18288000" y="0"/>
                </a:lnTo>
                <a:lnTo>
                  <a:pt x="18288000" y="10276296"/>
                </a:lnTo>
                <a:lnTo>
                  <a:pt x="0" y="102762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79571" y="686821"/>
            <a:ext cx="1328858" cy="683758"/>
          </a:xfrm>
          <a:custGeom>
            <a:avLst/>
            <a:gdLst/>
            <a:ahLst/>
            <a:cxnLst/>
            <a:rect r="r" b="b" t="t" l="l"/>
            <a:pathLst>
              <a:path h="683758" w="1328858">
                <a:moveTo>
                  <a:pt x="0" y="0"/>
                </a:moveTo>
                <a:lnTo>
                  <a:pt x="1328858" y="0"/>
                </a:lnTo>
                <a:lnTo>
                  <a:pt x="1328858" y="683758"/>
                </a:lnTo>
                <a:lnTo>
                  <a:pt x="0" y="6837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38175" y="1898421"/>
            <a:ext cx="3652340" cy="7359879"/>
          </a:xfrm>
          <a:custGeom>
            <a:avLst/>
            <a:gdLst/>
            <a:ahLst/>
            <a:cxnLst/>
            <a:rect r="r" b="b" t="t" l="l"/>
            <a:pathLst>
              <a:path h="7359879" w="3652340">
                <a:moveTo>
                  <a:pt x="0" y="0"/>
                </a:moveTo>
                <a:lnTo>
                  <a:pt x="3652340" y="0"/>
                </a:lnTo>
                <a:lnTo>
                  <a:pt x="3652340" y="7359879"/>
                </a:lnTo>
                <a:lnTo>
                  <a:pt x="0" y="73598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-4443276">
            <a:off x="3726646" y="6747851"/>
            <a:ext cx="1127738" cy="1342546"/>
          </a:xfrm>
          <a:prstGeom prst="rect">
            <a:avLst/>
          </a:prstGeom>
        </p:spPr>
      </p:pic>
      <p:sp>
        <p:nvSpPr>
          <p:cNvPr name="Freeform 6" id="6"/>
          <p:cNvSpPr/>
          <p:nvPr/>
        </p:nvSpPr>
        <p:spPr>
          <a:xfrm flipH="false" flipV="false" rot="0">
            <a:off x="4535755" y="3421194"/>
            <a:ext cx="3401688" cy="2778317"/>
          </a:xfrm>
          <a:custGeom>
            <a:avLst/>
            <a:gdLst/>
            <a:ahLst/>
            <a:cxnLst/>
            <a:rect r="r" b="b" t="t" l="l"/>
            <a:pathLst>
              <a:path h="2778317" w="3401688">
                <a:moveTo>
                  <a:pt x="0" y="0"/>
                </a:moveTo>
                <a:lnTo>
                  <a:pt x="3401688" y="0"/>
                </a:lnTo>
                <a:lnTo>
                  <a:pt x="3401688" y="2778317"/>
                </a:lnTo>
                <a:lnTo>
                  <a:pt x="0" y="27783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-146414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true" rot="0">
            <a:off x="5875131" y="6428111"/>
            <a:ext cx="682090" cy="76211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-5329397">
            <a:off x="8234009" y="4498880"/>
            <a:ext cx="710899" cy="794300"/>
          </a:xfrm>
          <a:prstGeom prst="rect">
            <a:avLst/>
          </a:prstGeom>
        </p:spPr>
      </p:pic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9"/>
          <a:srcRect l="0" t="0" r="2635" b="0"/>
          <a:stretch>
            <a:fillRect/>
          </a:stretch>
        </p:blipFill>
        <p:spPr>
          <a:xfrm flipH="false" flipV="false" rot="0">
            <a:off x="14150867" y="1898421"/>
            <a:ext cx="3500888" cy="735987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0847622" y="6428111"/>
            <a:ext cx="682090" cy="762112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-5329397">
            <a:off x="13262464" y="7743644"/>
            <a:ext cx="710899" cy="794300"/>
          </a:xfrm>
          <a:prstGeom prst="rect">
            <a:avLst/>
          </a:prstGeom>
        </p:spPr>
      </p:pic>
      <p:sp>
        <p:nvSpPr>
          <p:cNvPr name="Freeform 12" id="12"/>
          <p:cNvSpPr/>
          <p:nvPr/>
        </p:nvSpPr>
        <p:spPr>
          <a:xfrm flipH="false" flipV="false" rot="0">
            <a:off x="5322886" y="2781301"/>
            <a:ext cx="1829835" cy="2029051"/>
          </a:xfrm>
          <a:custGeom>
            <a:avLst/>
            <a:gdLst/>
            <a:ahLst/>
            <a:cxnLst/>
            <a:rect r="r" b="b" t="t" l="l"/>
            <a:pathLst>
              <a:path h="2029051" w="1829835">
                <a:moveTo>
                  <a:pt x="0" y="0"/>
                </a:moveTo>
                <a:lnTo>
                  <a:pt x="1829836" y="0"/>
                </a:lnTo>
                <a:lnTo>
                  <a:pt x="1829836" y="2029051"/>
                </a:lnTo>
                <a:lnTo>
                  <a:pt x="0" y="202905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14"/>
          <a:srcRect l="0" t="0" r="0" b="0"/>
          <a:stretch>
            <a:fillRect/>
          </a:stretch>
        </p:blipFill>
        <p:spPr>
          <a:xfrm flipH="false" flipV="false" rot="0">
            <a:off x="7361851" y="5259561"/>
            <a:ext cx="823242" cy="740918"/>
          </a:xfrm>
          <a:prstGeom prst="rect">
            <a:avLst/>
          </a:prstGeom>
        </p:spPr>
      </p:pic>
      <p:sp>
        <p:nvSpPr>
          <p:cNvPr name="Freeform 14" id="14"/>
          <p:cNvSpPr/>
          <p:nvPr/>
        </p:nvSpPr>
        <p:spPr>
          <a:xfrm flipH="false" flipV="false" rot="0">
            <a:off x="10842902" y="1475674"/>
            <a:ext cx="2242058" cy="1746003"/>
          </a:xfrm>
          <a:custGeom>
            <a:avLst/>
            <a:gdLst/>
            <a:ahLst/>
            <a:cxnLst/>
            <a:rect r="r" b="b" t="t" l="l"/>
            <a:pathLst>
              <a:path h="1746003" w="2242058">
                <a:moveTo>
                  <a:pt x="0" y="0"/>
                </a:moveTo>
                <a:lnTo>
                  <a:pt x="2242058" y="0"/>
                </a:lnTo>
                <a:lnTo>
                  <a:pt x="2242058" y="1746002"/>
                </a:lnTo>
                <a:lnTo>
                  <a:pt x="0" y="174600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17"/>
          <a:srcRect l="0" t="0" r="0" b="0"/>
          <a:stretch>
            <a:fillRect/>
          </a:stretch>
        </p:blipFill>
        <p:spPr>
          <a:xfrm flipH="false" flipV="false" rot="0">
            <a:off x="5204301" y="8297408"/>
            <a:ext cx="2067006" cy="1302214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3730096" y="7371499"/>
            <a:ext cx="5013006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Click here for 3D Try 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10580" y="570479"/>
            <a:ext cx="5686057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3D Virtual Try 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663583" y="360614"/>
            <a:ext cx="10600695" cy="886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Clear Sans Bold Italics"/>
                <a:ea typeface="Clear Sans Bold Italics"/>
                <a:cs typeface="Clear Sans Bold Italics"/>
                <a:sym typeface="Clear Sans Bold Italics"/>
              </a:rPr>
              <a:t>EXPERIENCE A 3D VIRTUAL TRY-ON, VIEWING YOURSELF IN VARIOUS APPAREL FOR A REALISTIC FASHION PREVIEW.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944922" y="3279146"/>
            <a:ext cx="4672991" cy="2920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O</a:t>
            </a: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ur advanced</a:t>
            </a:r>
            <a:r>
              <a:rPr lang="en-US" sz="2400">
                <a:solidFill>
                  <a:srgbClr val="000000"/>
                </a:solidFill>
                <a:latin typeface="Clear Sans Bold Italics"/>
                <a:ea typeface="Clear Sans Bold Italics"/>
                <a:cs typeface="Clear Sans Bold Italics"/>
                <a:sym typeface="Clear Sans Bold Italics"/>
              </a:rPr>
              <a:t> DRM Model</a:t>
            </a: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 ensures precise alignment and fit for any body type.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Our </a:t>
            </a:r>
            <a:r>
              <a:rPr lang="en-US" sz="2400">
                <a:solidFill>
                  <a:srgbClr val="000000"/>
                </a:solidFill>
                <a:latin typeface="Clear Sans Bold Italics"/>
                <a:ea typeface="Clear Sans Bold Italics"/>
                <a:cs typeface="Clear Sans Bold Italics"/>
                <a:sym typeface="Clear Sans Bold Italics"/>
              </a:rPr>
              <a:t>MTM Model </a:t>
            </a: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seamlessly adapts to different poses. 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And </a:t>
            </a:r>
            <a:r>
              <a:rPr lang="en-US" sz="2400">
                <a:solidFill>
                  <a:srgbClr val="000000"/>
                </a:solidFill>
                <a:latin typeface="Clear Sans Bold Italics"/>
                <a:ea typeface="Clear Sans Bold Italics"/>
                <a:cs typeface="Clear Sans Bold Italics"/>
                <a:sym typeface="Clear Sans Bold Italics"/>
              </a:rPr>
              <a:t>TFM Model </a:t>
            </a: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adds texture details for a realistic final image.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000277" y="7285449"/>
            <a:ext cx="4084683" cy="1663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A PLY file is generated and converted to GLTF, allowing an immersive display of the 3D model.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430940" y="2554606"/>
            <a:ext cx="5013006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Upload your image from here</a:t>
            </a:r>
          </a:p>
        </p:txBody>
      </p:sp>
      <p:pic>
        <p:nvPicPr>
          <p:cNvPr name="Picture 22" id="22"/>
          <p:cNvPicPr>
            <a:picLocks noChangeAspect="true"/>
          </p:cNvPicPr>
          <p:nvPr/>
        </p:nvPicPr>
        <p:blipFill>
          <a:blip r:embed="rId18"/>
          <a:srcRect l="0" t="0" r="0" b="0"/>
          <a:stretch>
            <a:fillRect/>
          </a:stretch>
        </p:blipFill>
        <p:spPr>
          <a:xfrm flipH="false" flipV="false" rot="0">
            <a:off x="15688474" y="4810352"/>
            <a:ext cx="1215909" cy="10456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2"/>
            <a:ext cx="18288000" cy="10276296"/>
          </a:xfrm>
          <a:custGeom>
            <a:avLst/>
            <a:gdLst/>
            <a:ahLst/>
            <a:cxnLst/>
            <a:rect r="r" b="b" t="t" l="l"/>
            <a:pathLst>
              <a:path h="10276296" w="18288000">
                <a:moveTo>
                  <a:pt x="0" y="0"/>
                </a:moveTo>
                <a:lnTo>
                  <a:pt x="18288000" y="0"/>
                </a:lnTo>
                <a:lnTo>
                  <a:pt x="18288000" y="10276296"/>
                </a:lnTo>
                <a:lnTo>
                  <a:pt x="0" y="102762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63725" y="1689772"/>
            <a:ext cx="3244540" cy="3881431"/>
          </a:xfrm>
          <a:custGeom>
            <a:avLst/>
            <a:gdLst/>
            <a:ahLst/>
            <a:cxnLst/>
            <a:rect r="r" b="b" t="t" l="l"/>
            <a:pathLst>
              <a:path h="3881431" w="3244540">
                <a:moveTo>
                  <a:pt x="0" y="0"/>
                </a:moveTo>
                <a:lnTo>
                  <a:pt x="3244540" y="0"/>
                </a:lnTo>
                <a:lnTo>
                  <a:pt x="3244540" y="3881431"/>
                </a:lnTo>
                <a:lnTo>
                  <a:pt x="0" y="38814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463725" y="5427168"/>
            <a:ext cx="3244540" cy="2039270"/>
          </a:xfrm>
          <a:custGeom>
            <a:avLst/>
            <a:gdLst/>
            <a:ahLst/>
            <a:cxnLst/>
            <a:rect r="r" b="b" t="t" l="l"/>
            <a:pathLst>
              <a:path h="2039270" w="3244540">
                <a:moveTo>
                  <a:pt x="0" y="0"/>
                </a:moveTo>
                <a:lnTo>
                  <a:pt x="3244540" y="0"/>
                </a:lnTo>
                <a:lnTo>
                  <a:pt x="3244540" y="2039269"/>
                </a:lnTo>
                <a:lnTo>
                  <a:pt x="0" y="2039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29881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463725" y="7466437"/>
            <a:ext cx="3244540" cy="2677780"/>
          </a:xfrm>
          <a:custGeom>
            <a:avLst/>
            <a:gdLst/>
            <a:ahLst/>
            <a:cxnLst/>
            <a:rect r="r" b="b" t="t" l="l"/>
            <a:pathLst>
              <a:path h="2677780" w="3244540">
                <a:moveTo>
                  <a:pt x="0" y="0"/>
                </a:moveTo>
                <a:lnTo>
                  <a:pt x="3244540" y="0"/>
                </a:lnTo>
                <a:lnTo>
                  <a:pt x="3244540" y="2677781"/>
                </a:lnTo>
                <a:lnTo>
                  <a:pt x="0" y="26777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75066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76178" y="2903072"/>
            <a:ext cx="3514112" cy="6862691"/>
          </a:xfrm>
          <a:custGeom>
            <a:avLst/>
            <a:gdLst/>
            <a:ahLst/>
            <a:cxnLst/>
            <a:rect r="r" b="b" t="t" l="l"/>
            <a:pathLst>
              <a:path h="6862691" w="3514112">
                <a:moveTo>
                  <a:pt x="0" y="0"/>
                </a:moveTo>
                <a:lnTo>
                  <a:pt x="3514113" y="0"/>
                </a:lnTo>
                <a:lnTo>
                  <a:pt x="3514113" y="6862691"/>
                </a:lnTo>
                <a:lnTo>
                  <a:pt x="0" y="6862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72" t="-12650" r="-3089" b="-603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true" rot="1025304">
            <a:off x="4343385" y="2231799"/>
            <a:ext cx="1127738" cy="1342546"/>
          </a:xfrm>
          <a:prstGeom prst="rect">
            <a:avLst/>
          </a:prstGeom>
        </p:spPr>
      </p:pic>
      <p:sp>
        <p:nvSpPr>
          <p:cNvPr name="Freeform 8" id="8"/>
          <p:cNvSpPr/>
          <p:nvPr/>
        </p:nvSpPr>
        <p:spPr>
          <a:xfrm flipH="false" flipV="true" rot="4043305">
            <a:off x="6782435" y="2548705"/>
            <a:ext cx="1011641" cy="772526"/>
          </a:xfrm>
          <a:custGeom>
            <a:avLst/>
            <a:gdLst/>
            <a:ahLst/>
            <a:cxnLst/>
            <a:rect r="r" b="b" t="t" l="l"/>
            <a:pathLst>
              <a:path h="772526" w="1011641">
                <a:moveTo>
                  <a:pt x="0" y="772526"/>
                </a:moveTo>
                <a:lnTo>
                  <a:pt x="1011641" y="772526"/>
                </a:lnTo>
                <a:lnTo>
                  <a:pt x="1011641" y="0"/>
                </a:lnTo>
                <a:lnTo>
                  <a:pt x="0" y="0"/>
                </a:lnTo>
                <a:lnTo>
                  <a:pt x="0" y="772526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9762543" y="4133730"/>
            <a:ext cx="682090" cy="762112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-5329397">
            <a:off x="12703910" y="5393548"/>
            <a:ext cx="710899" cy="7943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9808845" y="6704325"/>
            <a:ext cx="682090" cy="762112"/>
          </a:xfrm>
          <a:prstGeom prst="rect">
            <a:avLst/>
          </a:prstGeom>
        </p:spPr>
      </p:pic>
      <p:sp>
        <p:nvSpPr>
          <p:cNvPr name="Freeform 12" id="12"/>
          <p:cNvSpPr/>
          <p:nvPr/>
        </p:nvSpPr>
        <p:spPr>
          <a:xfrm flipH="false" flipV="false" rot="0">
            <a:off x="5942768" y="5261233"/>
            <a:ext cx="1185569" cy="1185569"/>
          </a:xfrm>
          <a:custGeom>
            <a:avLst/>
            <a:gdLst/>
            <a:ahLst/>
            <a:cxnLst/>
            <a:rect r="r" b="b" t="t" l="l"/>
            <a:pathLst>
              <a:path h="1185569" w="1185569">
                <a:moveTo>
                  <a:pt x="0" y="0"/>
                </a:moveTo>
                <a:lnTo>
                  <a:pt x="1185569" y="0"/>
                </a:lnTo>
                <a:lnTo>
                  <a:pt x="1185569" y="1185570"/>
                </a:lnTo>
                <a:lnTo>
                  <a:pt x="0" y="118557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-5329397">
            <a:off x="12539560" y="8254522"/>
            <a:ext cx="710899" cy="794300"/>
          </a:xfrm>
          <a:prstGeom prst="rect">
            <a:avLst/>
          </a:prstGeom>
        </p:spPr>
      </p:pic>
      <p:sp>
        <p:nvSpPr>
          <p:cNvPr name="Freeform 14" id="14"/>
          <p:cNvSpPr/>
          <p:nvPr/>
        </p:nvSpPr>
        <p:spPr>
          <a:xfrm flipH="false" flipV="false" rot="0">
            <a:off x="5599891" y="2934968"/>
            <a:ext cx="1555243" cy="1579818"/>
          </a:xfrm>
          <a:custGeom>
            <a:avLst/>
            <a:gdLst/>
            <a:ahLst/>
            <a:cxnLst/>
            <a:rect r="r" b="b" t="t" l="l"/>
            <a:pathLst>
              <a:path h="1579818" w="1555243">
                <a:moveTo>
                  <a:pt x="0" y="0"/>
                </a:moveTo>
                <a:lnTo>
                  <a:pt x="1555243" y="0"/>
                </a:lnTo>
                <a:lnTo>
                  <a:pt x="1555243" y="1579818"/>
                </a:lnTo>
                <a:lnTo>
                  <a:pt x="0" y="157981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12943" t="-11975" r="-12965" b="-11975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5882667" y="7818862"/>
            <a:ext cx="1405589" cy="1405589"/>
          </a:xfrm>
          <a:custGeom>
            <a:avLst/>
            <a:gdLst/>
            <a:ahLst/>
            <a:cxnLst/>
            <a:rect r="r" b="b" t="t" l="l"/>
            <a:pathLst>
              <a:path h="1405589" w="1405589">
                <a:moveTo>
                  <a:pt x="0" y="0"/>
                </a:moveTo>
                <a:lnTo>
                  <a:pt x="1405589" y="0"/>
                </a:lnTo>
                <a:lnTo>
                  <a:pt x="1405589" y="1405589"/>
                </a:lnTo>
                <a:lnTo>
                  <a:pt x="0" y="1405589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751728" y="2103749"/>
            <a:ext cx="5013006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Upload your image from here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64734" y="2574835"/>
            <a:ext cx="4643234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Our advanced algorithms such as </a:t>
            </a:r>
            <a:r>
              <a:rPr lang="en-US" sz="2400">
                <a:solidFill>
                  <a:srgbClr val="000000"/>
                </a:solidFill>
                <a:latin typeface="Clear Sans Bold Italics"/>
                <a:ea typeface="Clear Sans Bold Italics"/>
                <a:cs typeface="Clear Sans Bold Italics"/>
                <a:sym typeface="Clear Sans Bold Italics"/>
              </a:rPr>
              <a:t>MTCNN, Dlib, and OpenCV</a:t>
            </a: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, meticulously analyzes the image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764734" y="5202838"/>
            <a:ext cx="4613345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From this, the </a:t>
            </a:r>
            <a:r>
              <a:rPr lang="en-US" sz="2400">
                <a:solidFill>
                  <a:srgbClr val="000000"/>
                </a:solidFill>
                <a:latin typeface="Clear Sans Bold Italics"/>
                <a:ea typeface="Clear Sans Bold Italics"/>
                <a:cs typeface="Clear Sans Bold Italics"/>
                <a:sym typeface="Clear Sans Bold Italics"/>
              </a:rPr>
              <a:t>Google's Gemini Model</a:t>
            </a: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, identifies your ideal seasonal palette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764734" y="7771237"/>
            <a:ext cx="4561560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Then, our </a:t>
            </a:r>
            <a:r>
              <a:rPr lang="en-US" sz="2400">
                <a:solidFill>
                  <a:srgbClr val="000000"/>
                </a:solidFill>
                <a:latin typeface="Clear Sans Bold Italics"/>
                <a:ea typeface="Clear Sans Bold Italics"/>
                <a:cs typeface="Clear Sans Bold Italics"/>
                <a:sym typeface="Clear Sans Bold Italics"/>
              </a:rPr>
              <a:t>ResNet Model </a:t>
            </a: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delivers personalized clothing and accessories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-751302" y="490220"/>
            <a:ext cx="7043888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Color Analysis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643481" y="337820"/>
            <a:ext cx="12378818" cy="1343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362921"/>
                </a:solidFill>
                <a:latin typeface="Clear Sans Bold Italics"/>
                <a:ea typeface="Clear Sans Bold Italics"/>
                <a:cs typeface="Clear Sans Bold Italics"/>
                <a:sym typeface="Clear Sans Bold Italics"/>
              </a:rPr>
              <a:t>G</a:t>
            </a:r>
            <a:r>
              <a:rPr lang="en-US" sz="2600">
                <a:solidFill>
                  <a:srgbClr val="362921"/>
                </a:solidFill>
                <a:latin typeface="Clear Sans Bold Italics"/>
                <a:ea typeface="Clear Sans Bold Italics"/>
                <a:cs typeface="Clear Sans Bold Italics"/>
                <a:sym typeface="Clear Sans Bold Italics"/>
              </a:rPr>
              <a:t>ET YOUR SKIN TONE ANALYZED TO DISCOVER THE MOST FLATTERING CLOTHING COLORS, PROVIDING YOU WITH PERSONALIZED FASHION ADVICE.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00589" y="8755380"/>
            <a:ext cx="1328858" cy="683758"/>
          </a:xfrm>
          <a:custGeom>
            <a:avLst/>
            <a:gdLst/>
            <a:ahLst/>
            <a:cxnLst/>
            <a:rect r="r" b="b" t="t" l="l"/>
            <a:pathLst>
              <a:path h="683758" w="1328858">
                <a:moveTo>
                  <a:pt x="0" y="0"/>
                </a:moveTo>
                <a:lnTo>
                  <a:pt x="1328858" y="0"/>
                </a:lnTo>
                <a:lnTo>
                  <a:pt x="1328858" y="683758"/>
                </a:lnTo>
                <a:lnTo>
                  <a:pt x="0" y="6837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79571" y="686821"/>
            <a:ext cx="1328858" cy="683758"/>
          </a:xfrm>
          <a:custGeom>
            <a:avLst/>
            <a:gdLst/>
            <a:ahLst/>
            <a:cxnLst/>
            <a:rect r="r" b="b" t="t" l="l"/>
            <a:pathLst>
              <a:path h="683758" w="1328858">
                <a:moveTo>
                  <a:pt x="0" y="0"/>
                </a:moveTo>
                <a:lnTo>
                  <a:pt x="1328858" y="0"/>
                </a:lnTo>
                <a:lnTo>
                  <a:pt x="1328858" y="683758"/>
                </a:lnTo>
                <a:lnTo>
                  <a:pt x="0" y="6837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10704"/>
            <a:ext cx="18288000" cy="10276296"/>
          </a:xfrm>
          <a:custGeom>
            <a:avLst/>
            <a:gdLst/>
            <a:ahLst/>
            <a:cxnLst/>
            <a:rect r="r" b="b" t="t" l="l"/>
            <a:pathLst>
              <a:path h="10276296" w="18288000">
                <a:moveTo>
                  <a:pt x="0" y="0"/>
                </a:moveTo>
                <a:lnTo>
                  <a:pt x="18288000" y="0"/>
                </a:lnTo>
                <a:lnTo>
                  <a:pt x="18288000" y="10276296"/>
                </a:lnTo>
                <a:lnTo>
                  <a:pt x="0" y="102762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-10800000">
            <a:off x="8606915" y="3725871"/>
            <a:ext cx="666142" cy="744293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true" rot="0">
            <a:off x="8606915" y="5750049"/>
            <a:ext cx="693175" cy="774497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0">
            <a:off x="1306348" y="1960106"/>
            <a:ext cx="3625185" cy="6663948"/>
          </a:xfrm>
          <a:custGeom>
            <a:avLst/>
            <a:gdLst/>
            <a:ahLst/>
            <a:cxnLst/>
            <a:rect r="r" b="b" t="t" l="l"/>
            <a:pathLst>
              <a:path h="6663948" w="3625185">
                <a:moveTo>
                  <a:pt x="0" y="0"/>
                </a:moveTo>
                <a:lnTo>
                  <a:pt x="3625185" y="0"/>
                </a:lnTo>
                <a:lnTo>
                  <a:pt x="3625185" y="6663948"/>
                </a:lnTo>
                <a:lnTo>
                  <a:pt x="0" y="666394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13504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539585" y="6724572"/>
            <a:ext cx="2800801" cy="3230146"/>
          </a:xfrm>
          <a:custGeom>
            <a:avLst/>
            <a:gdLst/>
            <a:ahLst/>
            <a:cxnLst/>
            <a:rect r="r" b="b" t="t" l="l"/>
            <a:pathLst>
              <a:path h="3230146" w="2800801">
                <a:moveTo>
                  <a:pt x="0" y="0"/>
                </a:moveTo>
                <a:lnTo>
                  <a:pt x="2800801" y="0"/>
                </a:lnTo>
                <a:lnTo>
                  <a:pt x="2800801" y="3230146"/>
                </a:lnTo>
                <a:lnTo>
                  <a:pt x="0" y="323014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6151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441372" y="1909790"/>
            <a:ext cx="3566747" cy="7187469"/>
          </a:xfrm>
          <a:custGeom>
            <a:avLst/>
            <a:gdLst/>
            <a:ahLst/>
            <a:cxnLst/>
            <a:rect r="r" b="b" t="t" l="l"/>
            <a:pathLst>
              <a:path h="7187469" w="3566747">
                <a:moveTo>
                  <a:pt x="0" y="0"/>
                </a:moveTo>
                <a:lnTo>
                  <a:pt x="3566747" y="0"/>
                </a:lnTo>
                <a:lnTo>
                  <a:pt x="3566747" y="7187469"/>
                </a:lnTo>
                <a:lnTo>
                  <a:pt x="0" y="718746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3955" r="0" b="0"/>
            </a:stretch>
          </a:blipFill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true" rot="0">
            <a:off x="2068467" y="7411809"/>
            <a:ext cx="2100948" cy="141814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5981939" y="2248799"/>
            <a:ext cx="6135891" cy="1275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54"/>
              </a:lnSpc>
              <a:spcBef>
                <a:spcPct val="0"/>
              </a:spcBef>
            </a:pPr>
            <a:r>
              <a:rPr lang="en-US" sz="2467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Similar items are recommended using the K Nearest Neighbors algorithm based on the extracted features.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1480794">
            <a:off x="5216549" y="7207566"/>
            <a:ext cx="2147919" cy="773251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-2345816">
            <a:off x="11871453" y="3328721"/>
            <a:ext cx="710899" cy="7943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-2345816">
            <a:off x="12397767" y="4073014"/>
            <a:ext cx="710899" cy="794300"/>
          </a:xfrm>
          <a:prstGeom prst="rect">
            <a:avLst/>
          </a:prstGeom>
        </p:spPr>
      </p:pic>
      <p:sp>
        <p:nvSpPr>
          <p:cNvPr name="Freeform 15" id="15"/>
          <p:cNvSpPr/>
          <p:nvPr/>
        </p:nvSpPr>
        <p:spPr>
          <a:xfrm flipH="false" flipV="false" rot="0">
            <a:off x="10559461" y="7247426"/>
            <a:ext cx="2848459" cy="1146505"/>
          </a:xfrm>
          <a:custGeom>
            <a:avLst/>
            <a:gdLst/>
            <a:ahLst/>
            <a:cxnLst/>
            <a:rect r="r" b="b" t="t" l="l"/>
            <a:pathLst>
              <a:path h="1146505" w="2848459">
                <a:moveTo>
                  <a:pt x="0" y="0"/>
                </a:moveTo>
                <a:lnTo>
                  <a:pt x="2848459" y="0"/>
                </a:lnTo>
                <a:lnTo>
                  <a:pt x="2848459" y="1146505"/>
                </a:lnTo>
                <a:lnTo>
                  <a:pt x="0" y="114650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163407" y="8707755"/>
            <a:ext cx="3983857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Vote for your favorites to set the next fashion trend!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-95140" y="446654"/>
            <a:ext cx="7043888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Voice Your Choice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817504" y="4632089"/>
            <a:ext cx="6244963" cy="86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6"/>
              </a:lnSpc>
              <a:spcBef>
                <a:spcPct val="0"/>
              </a:spcBef>
            </a:pPr>
            <a:r>
              <a:rPr lang="en-US" sz="2554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Features are extracted from the winning image using the ResNet 50 model.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948748" y="327274"/>
            <a:ext cx="8560331" cy="886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Clear Sans Bold Italics"/>
                <a:ea typeface="Clear Sans Bold Italics"/>
                <a:cs typeface="Clear Sans Bold Italics"/>
                <a:sym typeface="Clear Sans Bold Italics"/>
              </a:rPr>
              <a:t>YOUR VOTES SHAPE THE STYLE - WATCH FASHION EVOLVE IN REAL-TIME!</a:t>
            </a:r>
          </a:p>
        </p:txBody>
      </p:sp>
      <p:sp>
        <p:nvSpPr>
          <p:cNvPr name="TextBox 20" id="20"/>
          <p:cNvSpPr txBox="true"/>
          <p:nvPr/>
        </p:nvSpPr>
        <p:spPr>
          <a:xfrm rot="1603781">
            <a:off x="4647347" y="8124466"/>
            <a:ext cx="3175344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Highest votes wins!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2"/>
            <a:ext cx="18288000" cy="10276296"/>
          </a:xfrm>
          <a:custGeom>
            <a:avLst/>
            <a:gdLst/>
            <a:ahLst/>
            <a:cxnLst/>
            <a:rect r="r" b="b" t="t" l="l"/>
            <a:pathLst>
              <a:path h="10276296" w="18288000">
                <a:moveTo>
                  <a:pt x="0" y="0"/>
                </a:moveTo>
                <a:lnTo>
                  <a:pt x="18288000" y="0"/>
                </a:lnTo>
                <a:lnTo>
                  <a:pt x="18288000" y="10276296"/>
                </a:lnTo>
                <a:lnTo>
                  <a:pt x="0" y="102762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0309" y="1544871"/>
            <a:ext cx="12363158" cy="7031883"/>
          </a:xfrm>
          <a:custGeom>
            <a:avLst/>
            <a:gdLst/>
            <a:ahLst/>
            <a:cxnLst/>
            <a:rect r="r" b="b" t="t" l="l"/>
            <a:pathLst>
              <a:path h="7031883" w="12363158">
                <a:moveTo>
                  <a:pt x="0" y="0"/>
                </a:moveTo>
                <a:lnTo>
                  <a:pt x="12363157" y="0"/>
                </a:lnTo>
                <a:lnTo>
                  <a:pt x="12363157" y="7031884"/>
                </a:lnTo>
                <a:lnTo>
                  <a:pt x="0" y="70318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2751" y="505424"/>
            <a:ext cx="16042913" cy="695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3"/>
              </a:lnSpc>
            </a:pPr>
            <a:r>
              <a:rPr lang="en-US" sz="5253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Architecture Diagram of 3D Try 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673523" y="8863223"/>
            <a:ext cx="12940953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 MPM: Monocular Prediction Module          DRM: Depth Refinement Module</a:t>
            </a:r>
          </a:p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TFM: Texture Fusion Module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753466" y="1837278"/>
            <a:ext cx="5338759" cy="6071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C:Clothing item 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I:Image of person 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A:cloth-agnostic person 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Di: Initial Depth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X:Shadow 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Ip: Preserved image 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W: Warped Clothing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S:Segmentation Mask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D:Final Depth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O:3d model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TPS:Thin Plate Spline (TPS) transformation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Ec: feature map of  existing clothing 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Ea : feature map of adapted clothing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Dz:Depth Decoder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Ds:Segmentation decoder 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Gt:Target generator</a:t>
            </a:r>
          </a:p>
          <a:p>
            <a:pPr algn="l" marL="419983" indent="-209992" lvl="1">
              <a:lnSpc>
                <a:spcPts val="2723"/>
              </a:lnSpc>
              <a:buFont typeface="Arial"/>
              <a:buChar char="•"/>
            </a:pPr>
            <a:r>
              <a:rPr lang="en-US" sz="1945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Gz:UNet-like generator</a:t>
            </a:r>
          </a:p>
          <a:p>
            <a:pPr algn="l">
              <a:lnSpc>
                <a:spcPts val="2723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3575660" y="1153627"/>
            <a:ext cx="269712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Figure Annotations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825378" y="4358997"/>
            <a:ext cx="65939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052738" y="2112939"/>
            <a:ext cx="204668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W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72770" y="2765101"/>
            <a:ext cx="9632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173392" y="2047839"/>
            <a:ext cx="117472" cy="3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41"/>
              </a:lnSpc>
              <a:spcBef>
                <a:spcPct val="0"/>
              </a:spcBef>
            </a:pPr>
            <a:r>
              <a:rPr lang="en-US" sz="2172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90864" y="1977354"/>
            <a:ext cx="127318" cy="28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60"/>
              </a:lnSpc>
              <a:spcBef>
                <a:spcPct val="0"/>
              </a:spcBef>
            </a:pPr>
            <a:r>
              <a:rPr lang="en-US" sz="1686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99220" y="6385509"/>
            <a:ext cx="16287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00752" y="6278746"/>
            <a:ext cx="57469" cy="28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60"/>
              </a:lnSpc>
              <a:spcBef>
                <a:spcPct val="0"/>
              </a:spcBef>
            </a:pPr>
            <a:r>
              <a:rPr lang="en-US" sz="1686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i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43697" y="4358997"/>
            <a:ext cx="65939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X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19325" y="6377019"/>
            <a:ext cx="159306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00589" y="8755380"/>
            <a:ext cx="1328858" cy="683758"/>
          </a:xfrm>
          <a:custGeom>
            <a:avLst/>
            <a:gdLst/>
            <a:ahLst/>
            <a:cxnLst/>
            <a:rect r="r" b="b" t="t" l="l"/>
            <a:pathLst>
              <a:path h="683758" w="1328858">
                <a:moveTo>
                  <a:pt x="0" y="0"/>
                </a:moveTo>
                <a:lnTo>
                  <a:pt x="1328858" y="0"/>
                </a:lnTo>
                <a:lnTo>
                  <a:pt x="1328858" y="683758"/>
                </a:lnTo>
                <a:lnTo>
                  <a:pt x="0" y="6837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79571" y="686821"/>
            <a:ext cx="1328858" cy="683758"/>
          </a:xfrm>
          <a:custGeom>
            <a:avLst/>
            <a:gdLst/>
            <a:ahLst/>
            <a:cxnLst/>
            <a:rect r="r" b="b" t="t" l="l"/>
            <a:pathLst>
              <a:path h="683758" w="1328858">
                <a:moveTo>
                  <a:pt x="0" y="0"/>
                </a:moveTo>
                <a:lnTo>
                  <a:pt x="1328858" y="0"/>
                </a:lnTo>
                <a:lnTo>
                  <a:pt x="1328858" y="683758"/>
                </a:lnTo>
                <a:lnTo>
                  <a:pt x="0" y="6837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4309" y="8865"/>
            <a:ext cx="18288000" cy="10278135"/>
          </a:xfrm>
          <a:custGeom>
            <a:avLst/>
            <a:gdLst/>
            <a:ahLst/>
            <a:cxnLst/>
            <a:rect r="r" b="b" t="t" l="l"/>
            <a:pathLst>
              <a:path h="10278135" w="18288000">
                <a:moveTo>
                  <a:pt x="0" y="0"/>
                </a:moveTo>
                <a:lnTo>
                  <a:pt x="18288000" y="0"/>
                </a:lnTo>
                <a:lnTo>
                  <a:pt x="18288000" y="10278135"/>
                </a:lnTo>
                <a:lnTo>
                  <a:pt x="0" y="102781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3" t="0" r="-43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6366" y="1515218"/>
            <a:ext cx="10776485" cy="7969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4217" indent="-287108" lvl="1">
              <a:lnSpc>
                <a:spcPts val="3723"/>
              </a:lnSpc>
              <a:buFont typeface="Arial"/>
              <a:buChar char="•"/>
            </a:pPr>
            <a:r>
              <a:rPr lang="en-US" sz="265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Enhanced User Engagement and Loyalty: </a:t>
            </a:r>
            <a:r>
              <a:rPr lang="en-US" sz="265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By providing a interactive platform where users can influence and vote on fashion trends, the app fosters a sense of community and engagement.</a:t>
            </a:r>
          </a:p>
          <a:p>
            <a:pPr algn="l">
              <a:lnSpc>
                <a:spcPts val="3723"/>
              </a:lnSpc>
            </a:pPr>
          </a:p>
          <a:p>
            <a:pPr algn="l" marL="574217" indent="-287108" lvl="1">
              <a:lnSpc>
                <a:spcPts val="3723"/>
              </a:lnSpc>
              <a:buFont typeface="Arial"/>
              <a:buChar char="•"/>
            </a:pPr>
            <a:r>
              <a:rPr lang="en-US" sz="265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Reduced Returns and Improved Conversion Rates: </a:t>
            </a:r>
            <a:r>
              <a:rPr lang="en-US" sz="265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Virtual try-ons enable users to visualize how clothing will look on them before purchasing which reduces uncertainty, leading to fewer returns, higher conversion rates, and increased consumer confidence.</a:t>
            </a:r>
          </a:p>
          <a:p>
            <a:pPr algn="l">
              <a:lnSpc>
                <a:spcPts val="3723"/>
              </a:lnSpc>
            </a:pPr>
          </a:p>
          <a:p>
            <a:pPr algn="l" marL="574217" indent="-287108" lvl="1">
              <a:lnSpc>
                <a:spcPts val="3723"/>
              </a:lnSpc>
              <a:buFont typeface="Arial"/>
              <a:buChar char="•"/>
            </a:pPr>
            <a:r>
              <a:rPr lang="en-US" sz="265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Trend-Centric Recommendations</a:t>
            </a:r>
            <a:r>
              <a:rPr lang="en-US" sz="265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:  </a:t>
            </a:r>
            <a:r>
              <a:rPr lang="en-US" sz="265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Real-time analysis of user input provides valuable insights for trend forecasting and inventory management, helping brands stay ahead of trends and optimize inventory</a:t>
            </a:r>
            <a:r>
              <a:rPr lang="en-US" sz="265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.</a:t>
            </a:r>
          </a:p>
          <a:p>
            <a:pPr algn="l">
              <a:lnSpc>
                <a:spcPts val="3723"/>
              </a:lnSpc>
            </a:pPr>
          </a:p>
          <a:p>
            <a:pPr algn="l" marL="574217" indent="-287108" lvl="1">
              <a:lnSpc>
                <a:spcPts val="3723"/>
              </a:lnSpc>
              <a:buFont typeface="Arial"/>
              <a:buChar char="•"/>
            </a:pPr>
            <a:r>
              <a:rPr lang="en-US" sz="265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Capitalize on Global Trends: </a:t>
            </a:r>
            <a:r>
              <a:rPr lang="en-US" sz="265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Integrating personal color analysis can capitalize on global trends, enhance personalization, and attract trend-conscious consumers.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902851" y="3909935"/>
            <a:ext cx="1455936" cy="947682"/>
          </a:xfrm>
          <a:custGeom>
            <a:avLst/>
            <a:gdLst/>
            <a:ahLst/>
            <a:cxnLst/>
            <a:rect r="r" b="b" t="t" l="l"/>
            <a:pathLst>
              <a:path h="947682" w="1455936">
                <a:moveTo>
                  <a:pt x="0" y="0"/>
                </a:moveTo>
                <a:lnTo>
                  <a:pt x="1455936" y="0"/>
                </a:lnTo>
                <a:lnTo>
                  <a:pt x="1455936" y="947682"/>
                </a:lnTo>
                <a:lnTo>
                  <a:pt x="0" y="9476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026579" y="1572368"/>
            <a:ext cx="1348020" cy="1375531"/>
          </a:xfrm>
          <a:custGeom>
            <a:avLst/>
            <a:gdLst/>
            <a:ahLst/>
            <a:cxnLst/>
            <a:rect r="r" b="b" t="t" l="l"/>
            <a:pathLst>
              <a:path h="1375531" w="1348020">
                <a:moveTo>
                  <a:pt x="0" y="0"/>
                </a:moveTo>
                <a:lnTo>
                  <a:pt x="1348020" y="0"/>
                </a:lnTo>
                <a:lnTo>
                  <a:pt x="1348020" y="1375530"/>
                </a:lnTo>
                <a:lnTo>
                  <a:pt x="0" y="13755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969505" y="7976971"/>
            <a:ext cx="1462167" cy="1462167"/>
          </a:xfrm>
          <a:custGeom>
            <a:avLst/>
            <a:gdLst/>
            <a:ahLst/>
            <a:cxnLst/>
            <a:rect r="r" b="b" t="t" l="l"/>
            <a:pathLst>
              <a:path h="1462167" w="1462167">
                <a:moveTo>
                  <a:pt x="0" y="0"/>
                </a:moveTo>
                <a:lnTo>
                  <a:pt x="1462167" y="0"/>
                </a:lnTo>
                <a:lnTo>
                  <a:pt x="1462167" y="1462167"/>
                </a:lnTo>
                <a:lnTo>
                  <a:pt x="0" y="146216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3153272" y="1684310"/>
            <a:ext cx="4880240" cy="7573990"/>
            <a:chOff x="0" y="0"/>
            <a:chExt cx="6506987" cy="1009865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29180" y="2665946"/>
              <a:ext cx="1942510" cy="1455008"/>
            </a:xfrm>
            <a:custGeom>
              <a:avLst/>
              <a:gdLst/>
              <a:ahLst/>
              <a:cxnLst/>
              <a:rect r="r" b="b" t="t" l="l"/>
              <a:pathLst>
                <a:path h="1455008" w="1942510">
                  <a:moveTo>
                    <a:pt x="0" y="0"/>
                  </a:moveTo>
                  <a:lnTo>
                    <a:pt x="1942510" y="0"/>
                  </a:lnTo>
                  <a:lnTo>
                    <a:pt x="1942510" y="1455007"/>
                  </a:lnTo>
                  <a:lnTo>
                    <a:pt x="0" y="145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789466" y="5074695"/>
              <a:ext cx="1381702" cy="1438227"/>
            </a:xfrm>
            <a:custGeom>
              <a:avLst/>
              <a:gdLst/>
              <a:ahLst/>
              <a:cxnLst/>
              <a:rect r="r" b="b" t="t" l="l"/>
              <a:pathLst>
                <a:path h="1438227" w="1381702">
                  <a:moveTo>
                    <a:pt x="0" y="0"/>
                  </a:moveTo>
                  <a:lnTo>
                    <a:pt x="1381703" y="0"/>
                  </a:lnTo>
                  <a:lnTo>
                    <a:pt x="1381703" y="1438227"/>
                  </a:lnTo>
                  <a:lnTo>
                    <a:pt x="0" y="14382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3604344" y="5074695"/>
              <a:ext cx="1688629" cy="1507154"/>
            </a:xfrm>
            <a:custGeom>
              <a:avLst/>
              <a:gdLst/>
              <a:ahLst/>
              <a:cxnLst/>
              <a:rect r="r" b="b" t="t" l="l"/>
              <a:pathLst>
                <a:path h="1507154" w="1688629">
                  <a:moveTo>
                    <a:pt x="0" y="0"/>
                  </a:moveTo>
                  <a:lnTo>
                    <a:pt x="1688629" y="0"/>
                  </a:lnTo>
                  <a:lnTo>
                    <a:pt x="1688629" y="1507155"/>
                  </a:lnTo>
                  <a:lnTo>
                    <a:pt x="0" y="15071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 l="0" t="0" r="0" b="-1204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3343702" y="2705350"/>
              <a:ext cx="2209914" cy="1415603"/>
            </a:xfrm>
            <a:custGeom>
              <a:avLst/>
              <a:gdLst/>
              <a:ahLst/>
              <a:cxnLst/>
              <a:rect r="r" b="b" t="t" l="l"/>
              <a:pathLst>
                <a:path h="1415603" w="2209914">
                  <a:moveTo>
                    <a:pt x="0" y="0"/>
                  </a:moveTo>
                  <a:lnTo>
                    <a:pt x="2209913" y="0"/>
                  </a:lnTo>
                  <a:lnTo>
                    <a:pt x="2209913" y="1415603"/>
                  </a:lnTo>
                  <a:lnTo>
                    <a:pt x="0" y="14156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/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3564133" y="0"/>
              <a:ext cx="1728839" cy="1728839"/>
            </a:xfrm>
            <a:custGeom>
              <a:avLst/>
              <a:gdLst/>
              <a:ahLst/>
              <a:cxnLst/>
              <a:rect r="r" b="b" t="t" l="l"/>
              <a:pathLst>
                <a:path h="1728839" w="1728839">
                  <a:moveTo>
                    <a:pt x="0" y="0"/>
                  </a:moveTo>
                  <a:lnTo>
                    <a:pt x="1728840" y="0"/>
                  </a:lnTo>
                  <a:lnTo>
                    <a:pt x="1728840" y="1728839"/>
                  </a:lnTo>
                  <a:lnTo>
                    <a:pt x="0" y="17288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583161" y="7678354"/>
              <a:ext cx="1580759" cy="1580759"/>
            </a:xfrm>
            <a:custGeom>
              <a:avLst/>
              <a:gdLst/>
              <a:ahLst/>
              <a:cxnLst/>
              <a:rect r="r" b="b" t="t" l="l"/>
              <a:pathLst>
                <a:path h="1580759" w="1580759">
                  <a:moveTo>
                    <a:pt x="0" y="0"/>
                  </a:moveTo>
                  <a:lnTo>
                    <a:pt x="1580759" y="0"/>
                  </a:lnTo>
                  <a:lnTo>
                    <a:pt x="1580759" y="1580760"/>
                  </a:lnTo>
                  <a:lnTo>
                    <a:pt x="0" y="15807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/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3092510" y="7742332"/>
              <a:ext cx="2918407" cy="1340563"/>
            </a:xfrm>
            <a:custGeom>
              <a:avLst/>
              <a:gdLst/>
              <a:ahLst/>
              <a:cxnLst/>
              <a:rect r="r" b="b" t="t" l="l"/>
              <a:pathLst>
                <a:path h="1340563" w="2918407">
                  <a:moveTo>
                    <a:pt x="0" y="0"/>
                  </a:moveTo>
                  <a:lnTo>
                    <a:pt x="2918407" y="0"/>
                  </a:lnTo>
                  <a:lnTo>
                    <a:pt x="2918407" y="1340563"/>
                  </a:lnTo>
                  <a:lnTo>
                    <a:pt x="0" y="13405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/>
              <a:stretch>
                <a:fillRect l="-14818" t="-1944" r="0" b="-1944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470131" y="0"/>
              <a:ext cx="1860608" cy="1694341"/>
            </a:xfrm>
            <a:custGeom>
              <a:avLst/>
              <a:gdLst/>
              <a:ahLst/>
              <a:cxnLst/>
              <a:rect r="r" b="b" t="t" l="l"/>
              <a:pathLst>
                <a:path h="1694341" w="1860608">
                  <a:moveTo>
                    <a:pt x="0" y="0"/>
                  </a:moveTo>
                  <a:lnTo>
                    <a:pt x="1860608" y="0"/>
                  </a:lnTo>
                  <a:lnTo>
                    <a:pt x="1860608" y="1694341"/>
                  </a:lnTo>
                  <a:lnTo>
                    <a:pt x="0" y="16943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7"/>
              <a:stretch>
                <a:fillRect l="0" t="0" r="0" b="0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302105" y="1767366"/>
              <a:ext cx="2196661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React.js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702266" y="4188673"/>
              <a:ext cx="1342549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Flask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2623994" y="1767366"/>
              <a:ext cx="3882992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Hugging Face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9347025"/>
              <a:ext cx="2867374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GeminiAI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243379" y="6686487"/>
              <a:ext cx="2380615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Selenium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2776584" y="4188673"/>
              <a:ext cx="3344150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TensorFlow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3377263" y="6685903"/>
              <a:ext cx="2427543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Python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3477429" y="9317439"/>
              <a:ext cx="2382032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760"/>
                </a:lnSpc>
                <a:spcBef>
                  <a:spcPct val="0"/>
                </a:spcBef>
              </a:pPr>
              <a:r>
                <a:rPr lang="en-US" sz="340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SQLite</a:t>
              </a: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-44309" y="497155"/>
            <a:ext cx="8523880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Business Advantage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193851" y="497155"/>
            <a:ext cx="8523880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Tech Stacks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DAGMilxA6jo</dc:identifier>
  <dcterms:modified xsi:type="dcterms:W3CDTF">2011-08-01T06:04:30Z</dcterms:modified>
  <cp:revision>1</cp:revision>
  <dc:title>DJSCE_Enemies_of_Syntax_Final_PPT</dc:title>
</cp:coreProperties>
</file>

<file path=docProps/thumbnail.jpeg>
</file>